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6" r:id="rId2"/>
    <p:sldId id="259" r:id="rId3"/>
    <p:sldId id="258" r:id="rId4"/>
    <p:sldId id="260"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2" autoAdjust="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FD9D9E-9536-424E-BA6B-AC1A623D6098}" type="datetimeFigureOut">
              <a:rPr lang="en-US" smtClean="0"/>
              <a:t>5/29/2013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B0AB1F-1E20-47D5-8462-9F1D28C7EA83}" type="slidenum">
              <a:rPr lang="en-US" smtClean="0"/>
              <a:t>‹#›</a:t>
            </a:fld>
            <a:endParaRPr lang="en-US"/>
          </a:p>
        </p:txBody>
      </p:sp>
    </p:spTree>
    <p:extLst>
      <p:ext uri="{BB962C8B-B14F-4D97-AF65-F5344CB8AC3E}">
        <p14:creationId xmlns:p14="http://schemas.microsoft.com/office/powerpoint/2010/main" val="3310302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B0AB1F-1E20-47D5-8462-9F1D28C7EA83}" type="slidenum">
              <a:rPr lang="en-US" smtClean="0"/>
              <a:t>5</a:t>
            </a:fld>
            <a:endParaRPr lang="en-US"/>
          </a:p>
        </p:txBody>
      </p:sp>
    </p:spTree>
    <p:extLst>
      <p:ext uri="{BB962C8B-B14F-4D97-AF65-F5344CB8AC3E}">
        <p14:creationId xmlns:p14="http://schemas.microsoft.com/office/powerpoint/2010/main" val="646753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9C6C503-2CE7-424E-9EEB-10FB2E6F84A9}" type="datetimeFigureOut">
              <a:rPr lang="en-US" smtClean="0"/>
              <a:t>5/29/2013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E28CE67-45DA-460A-8E3E-C528E18BDE35}"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6C503-2CE7-424E-9EEB-10FB2E6F84A9}" type="datetimeFigureOut">
              <a:rPr lang="en-US" smtClean="0"/>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6C503-2CE7-424E-9EEB-10FB2E6F84A9}" type="datetimeFigureOut">
              <a:rPr lang="en-US" smtClean="0"/>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C6C503-2CE7-424E-9EEB-10FB2E6F84A9}" type="datetimeFigureOut">
              <a:rPr lang="en-US" smtClean="0"/>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6C503-2CE7-424E-9EEB-10FB2E6F84A9}" type="datetimeFigureOut">
              <a:rPr lang="en-US" smtClean="0"/>
              <a:t>5/29/2013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9C6C503-2CE7-424E-9EEB-10FB2E6F84A9}" type="datetimeFigureOut">
              <a:rPr lang="en-US" smtClean="0"/>
              <a:t>5/29/2013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8CE67-45DA-460A-8E3E-C528E18BDE35}"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9C6C503-2CE7-424E-9EEB-10FB2E6F84A9}" type="datetimeFigureOut">
              <a:rPr lang="en-US" smtClean="0"/>
              <a:t>5/29/2013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C6C503-2CE7-424E-9EEB-10FB2E6F84A9}" type="datetimeFigureOut">
              <a:rPr lang="en-US" smtClean="0"/>
              <a:t>5/29/2013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C6C503-2CE7-424E-9EEB-10FB2E6F84A9}" type="datetimeFigureOut">
              <a:rPr lang="en-US" smtClean="0"/>
              <a:t>5/29/2013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9C6C503-2CE7-424E-9EEB-10FB2E6F84A9}" type="datetimeFigureOut">
              <a:rPr lang="en-US" smtClean="0"/>
              <a:t>5/29/2013</a:t>
            </a:fld>
            <a:endParaRPr lang="en-US"/>
          </a:p>
        </p:txBody>
      </p:sp>
      <p:sp>
        <p:nvSpPr>
          <p:cNvPr id="7" name="Slide Number Placeholder 6"/>
          <p:cNvSpPr>
            <a:spLocks noGrp="1"/>
          </p:cNvSpPr>
          <p:nvPr>
            <p:ph type="sldNum" sz="quarter" idx="12"/>
          </p:nvPr>
        </p:nvSpPr>
        <p:spPr/>
        <p:txBody>
          <a:bodyPr/>
          <a:lstStyle/>
          <a:p>
            <a:fld id="{6E28CE67-45DA-460A-8E3E-C528E18BDE35}"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6C503-2CE7-424E-9EEB-10FB2E6F84A9}" type="datetimeFigureOut">
              <a:rPr lang="en-US" smtClean="0"/>
              <a:t>5/29/2013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6E28CE67-45DA-460A-8E3E-C528E18BDE3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9C6C503-2CE7-424E-9EEB-10FB2E6F84A9}" type="datetimeFigureOut">
              <a:rPr lang="en-US" smtClean="0"/>
              <a:t>5/29/2013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E28CE67-45DA-460A-8E3E-C528E18BDE3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San Nicola</a:t>
            </a:r>
            <a:endParaRPr lang="en-US" dirty="0"/>
          </a:p>
        </p:txBody>
      </p:sp>
      <p:sp>
        <p:nvSpPr>
          <p:cNvPr id="3" name="Subtitle 2"/>
          <p:cNvSpPr>
            <a:spLocks noGrp="1"/>
          </p:cNvSpPr>
          <p:nvPr>
            <p:ph type="subTitle" idx="1"/>
          </p:nvPr>
        </p:nvSpPr>
        <p:spPr/>
        <p:txBody>
          <a:bodyPr/>
          <a:lstStyle/>
          <a:p>
            <a:r>
              <a:rPr lang="en-US" dirty="0" smtClean="0"/>
              <a:t>May 1-10 </a:t>
            </a:r>
          </a:p>
          <a:p>
            <a:endParaRPr lang="en-US" dirty="0" smtClean="0"/>
          </a:p>
          <a:p>
            <a:endParaRPr lang="en-US" dirty="0" smtClean="0"/>
          </a:p>
          <a:p>
            <a:endParaRPr lang="en-US" dirty="0"/>
          </a:p>
        </p:txBody>
      </p:sp>
      <p:pic>
        <p:nvPicPr>
          <p:cNvPr id="4100" name="Picture 4" descr="http://news.bbc.co.uk/olmedia/1860000/images/_1862542_italy_bari_map30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1"/>
            <a:ext cx="4806459"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7560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007" y="4191000"/>
            <a:ext cx="6777317" cy="3508977"/>
          </a:xfrm>
        </p:spPr>
        <p:txBody>
          <a:bodyPr/>
          <a:lstStyle/>
          <a:p>
            <a:r>
              <a:rPr lang="en-US" dirty="0"/>
              <a:t>Every year, the streets of </a:t>
            </a:r>
            <a:r>
              <a:rPr lang="en-US" dirty="0" smtClean="0"/>
              <a:t>Bari are </a:t>
            </a:r>
            <a:r>
              <a:rPr lang="en-US" dirty="0"/>
              <a:t>the stage for a Historic Procession (May 7) to commemorate the arrival of the remains of </a:t>
            </a:r>
            <a:r>
              <a:rPr lang="en-US" dirty="0" smtClean="0"/>
              <a:t>Saint Nicholas to Bari and various other festival activities</a:t>
            </a:r>
          </a:p>
          <a:p>
            <a:endParaRPr lang="en-US" dirty="0"/>
          </a:p>
        </p:txBody>
      </p:sp>
      <p:pic>
        <p:nvPicPr>
          <p:cNvPr id="3074" name="Picture 2" descr="http://farm1.hv-static.flickr.com/137/364344455_b93805b0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1491" y="838200"/>
            <a:ext cx="5410200" cy="3062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2885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528" y="152400"/>
            <a:ext cx="7024744" cy="1143000"/>
          </a:xfrm>
        </p:spPr>
        <p:txBody>
          <a:bodyPr/>
          <a:lstStyle/>
          <a:p>
            <a:r>
              <a:rPr lang="en-US" dirty="0" smtClean="0"/>
              <a:t>Celebration of San Nicola</a:t>
            </a:r>
            <a:endParaRPr lang="en-US" dirty="0"/>
          </a:p>
        </p:txBody>
      </p:sp>
      <p:sp>
        <p:nvSpPr>
          <p:cNvPr id="3" name="Content Placeholder 2"/>
          <p:cNvSpPr>
            <a:spLocks noGrp="1"/>
          </p:cNvSpPr>
          <p:nvPr>
            <p:ph idx="1"/>
          </p:nvPr>
        </p:nvSpPr>
        <p:spPr/>
        <p:txBody>
          <a:bodyPr/>
          <a:lstStyle/>
          <a:p>
            <a:pPr marL="0" indent="0">
              <a:buNone/>
            </a:pP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337" y="2362200"/>
            <a:ext cx="8001000" cy="3986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20337" y="1371600"/>
            <a:ext cx="4813663" cy="646331"/>
          </a:xfrm>
          <a:prstGeom prst="rect">
            <a:avLst/>
          </a:prstGeom>
          <a:noFill/>
        </p:spPr>
        <p:txBody>
          <a:bodyPr wrap="square" rtlCol="0">
            <a:spAutoFit/>
          </a:bodyPr>
          <a:lstStyle/>
          <a:p>
            <a:pPr marL="285750" indent="-285750">
              <a:buFont typeface="Arial" pitchFamily="34" charset="0"/>
              <a:buChar char="•"/>
            </a:pPr>
            <a:r>
              <a:rPr lang="en-US" dirty="0" smtClean="0">
                <a:solidFill>
                  <a:schemeClr val="accent1">
                    <a:lumMod val="75000"/>
                  </a:schemeClr>
                </a:solidFill>
              </a:rPr>
              <a:t>Thousands pilgrimage to Bari to worship the tomb of San Nicola</a:t>
            </a:r>
            <a:endParaRPr lang="en-US" dirty="0">
              <a:solidFill>
                <a:schemeClr val="accent1">
                  <a:lumMod val="75000"/>
                </a:schemeClr>
              </a:solidFill>
            </a:endParaRPr>
          </a:p>
        </p:txBody>
      </p:sp>
    </p:spTree>
    <p:extLst>
      <p:ext uri="{BB962C8B-B14F-4D97-AF65-F5344CB8AC3E}">
        <p14:creationId xmlns:p14="http://schemas.microsoft.com/office/powerpoint/2010/main" val="179222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Celebrate! Day 7 and 8</a:t>
            </a:r>
            <a:endParaRPr lang="en-US" dirty="0"/>
          </a:p>
        </p:txBody>
      </p:sp>
      <p:sp>
        <p:nvSpPr>
          <p:cNvPr id="3" name="Content Placeholder 2"/>
          <p:cNvSpPr>
            <a:spLocks noGrp="1"/>
          </p:cNvSpPr>
          <p:nvPr>
            <p:ph idx="1"/>
          </p:nvPr>
        </p:nvSpPr>
        <p:spPr/>
        <p:txBody>
          <a:bodyPr>
            <a:normAutofit fontScale="85000" lnSpcReduction="20000"/>
          </a:bodyPr>
          <a:lstStyle/>
          <a:p>
            <a:r>
              <a:rPr lang="en-US" dirty="0"/>
              <a:t>On the 7th there is a procession commemorating the arrival of the relics</a:t>
            </a:r>
            <a:r>
              <a:rPr lang="en-US" dirty="0" smtClean="0"/>
              <a:t>.</a:t>
            </a:r>
          </a:p>
          <a:p>
            <a:r>
              <a:rPr lang="en-US" dirty="0" smtClean="0"/>
              <a:t>The </a:t>
            </a:r>
            <a:r>
              <a:rPr lang="en-US" dirty="0"/>
              <a:t>8th opens with a solemn mass celebrated by the Archbishop of Bari and then a statue containing the relics of Saint Nicholas are taken from the Basilica down to the sea where they are sailed in front of the town with many boats following along (the Sea Festival or </a:t>
            </a:r>
            <a:r>
              <a:rPr lang="en-US" dirty="0" err="1"/>
              <a:t>Festa</a:t>
            </a:r>
            <a:r>
              <a:rPr lang="en-US" dirty="0"/>
              <a:t> a mare). In the evening there is another procession with icons of the saint</a:t>
            </a:r>
            <a:r>
              <a:rPr lang="en-US" dirty="0" smtClean="0"/>
              <a:t>.</a:t>
            </a:r>
          </a:p>
          <a:p>
            <a:r>
              <a:rPr lang="en-US" dirty="0" smtClean="0"/>
              <a:t>The </a:t>
            </a:r>
            <a:r>
              <a:rPr lang="en-US" dirty="0"/>
              <a:t>final day is less religious and more civil. There are processions in traditional costumes and the proceedings close with a fireworks display.</a:t>
            </a:r>
            <a:endParaRPr lang="en-US" dirty="0"/>
          </a:p>
        </p:txBody>
      </p:sp>
    </p:spTree>
    <p:extLst>
      <p:ext uri="{BB962C8B-B14F-4D97-AF65-F5344CB8AC3E}">
        <p14:creationId xmlns:p14="http://schemas.microsoft.com/office/powerpoint/2010/main" val="2782856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Procession of Relics</a:t>
            </a:r>
            <a:endParaRPr lang="en-US" dirty="0"/>
          </a:p>
        </p:txBody>
      </p:sp>
      <p:pic>
        <p:nvPicPr>
          <p:cNvPr id="1026" name="Picture 2" descr="The St Nicolas statue carried during the patronus procession"/>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652588" y="2473325"/>
            <a:ext cx="5662612" cy="37750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1295400"/>
            <a:ext cx="6400800" cy="1477328"/>
          </a:xfrm>
          <a:prstGeom prst="rect">
            <a:avLst/>
          </a:prstGeom>
          <a:noFill/>
        </p:spPr>
        <p:txBody>
          <a:bodyPr wrap="square" rtlCol="0">
            <a:spAutoFit/>
          </a:bodyPr>
          <a:lstStyle/>
          <a:p>
            <a:pPr marL="285750" indent="-285750">
              <a:buFont typeface="Arial" pitchFamily="34" charset="0"/>
              <a:buChar char="•"/>
            </a:pPr>
            <a:r>
              <a:rPr lang="en-US" dirty="0" smtClean="0"/>
              <a:t>Saint Nicholas is the patron </a:t>
            </a:r>
            <a:r>
              <a:rPr lang="en-US" dirty="0"/>
              <a:t>saint of sailors, merchants, </a:t>
            </a:r>
            <a:r>
              <a:rPr lang="en-US" dirty="0" smtClean="0"/>
              <a:t>archers, </a:t>
            </a:r>
            <a:r>
              <a:rPr lang="en-US" dirty="0"/>
              <a:t>thieves, children, </a:t>
            </a:r>
            <a:r>
              <a:rPr lang="en-US" dirty="0" smtClean="0"/>
              <a:t>pawnbrokers,</a:t>
            </a:r>
            <a:r>
              <a:rPr lang="en-US" dirty="0"/>
              <a:t> and </a:t>
            </a:r>
            <a:r>
              <a:rPr lang="en-US" dirty="0" smtClean="0"/>
              <a:t>students.</a:t>
            </a:r>
          </a:p>
          <a:p>
            <a:pPr marL="285750" indent="-285750">
              <a:buFont typeface="Arial" pitchFamily="34" charset="0"/>
              <a:buChar char="•"/>
            </a:pPr>
            <a:r>
              <a:rPr lang="en-US" dirty="0" smtClean="0"/>
              <a:t>Miracles of philanthropy </a:t>
            </a:r>
            <a:endParaRPr lang="en-US" dirty="0"/>
          </a:p>
          <a:p>
            <a:endParaRPr lang="en-US" dirty="0"/>
          </a:p>
        </p:txBody>
      </p:sp>
    </p:spTree>
    <p:extLst>
      <p:ext uri="{BB962C8B-B14F-4D97-AF65-F5344CB8AC3E}">
        <p14:creationId xmlns:p14="http://schemas.microsoft.com/office/powerpoint/2010/main" val="42357420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571</TotalTime>
  <Words>81</Words>
  <Application>Microsoft Office PowerPoint</Application>
  <PresentationFormat>On-screen Show (4:3)</PresentationFormat>
  <Paragraphs>14</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San Nicola</vt:lpstr>
      <vt:lpstr>PowerPoint Presentation</vt:lpstr>
      <vt:lpstr>Celebration of San Nicola</vt:lpstr>
      <vt:lpstr>Celebrate! Day 7 and 8</vt:lpstr>
      <vt:lpstr>Procession of Relics</vt:lpstr>
    </vt:vector>
  </TitlesOfParts>
  <Company>Cary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 Nicola</dc:title>
  <dc:creator>Spencer Brown</dc:creator>
  <cp:lastModifiedBy>Spencer Brown</cp:lastModifiedBy>
  <cp:revision>8</cp:revision>
  <dcterms:created xsi:type="dcterms:W3CDTF">2013-05-29T13:02:21Z</dcterms:created>
  <dcterms:modified xsi:type="dcterms:W3CDTF">2013-05-29T22:33:53Z</dcterms:modified>
</cp:coreProperties>
</file>